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1" r:id="rId7"/>
    <p:sldId id="262" r:id="rId8"/>
    <p:sldId id="260" r:id="rId9"/>
    <p:sldId id="263" r:id="rId10"/>
    <p:sldId id="264" r:id="rId11"/>
    <p:sldId id="265" r:id="rId12"/>
    <p:sldId id="268" r:id="rId13"/>
    <p:sldId id="269" r:id="rId14"/>
    <p:sldId id="270" r:id="rId15"/>
    <p:sldId id="271" r:id="rId16"/>
    <p:sldId id="266"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0" d="100"/>
          <a:sy n="70" d="100"/>
        </p:scale>
        <p:origin x="-1386"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23.03.2019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23.03.2019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23.03.2019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23.03.2019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23.03.2019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23.03.2019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2" name="Заголовок 1"/>
          <p:cNvSpPr>
            <a:spLocks noGrp="1"/>
          </p:cNvSpPr>
          <p:nvPr>
            <p:ph type="ctrTitle"/>
          </p:nvPr>
        </p:nvSpPr>
        <p:spPr>
          <a:xfrm>
            <a:off x="936712" y="1484784"/>
            <a:ext cx="7270576" cy="1298575"/>
          </a:xfrm>
        </p:spPr>
        <p:txBody>
          <a:bodyPr>
            <a:normAutofit fontScale="90000"/>
          </a:bodyPr>
          <a:lstStyle/>
          <a:p>
            <a:r>
              <a:rPr lang="ru-RU" i="1" dirty="0" smtClean="0">
                <a:solidFill>
                  <a:srgbClr val="00B050"/>
                </a:solidFill>
              </a:rPr>
              <a:t>Предметно-пространственная среда.</a:t>
            </a:r>
            <a:endParaRPr lang="ru-RU" i="1" dirty="0">
              <a:solidFill>
                <a:srgbClr val="00B050"/>
              </a:solidFill>
            </a:endParaRPr>
          </a:p>
        </p:txBody>
      </p:sp>
      <p:sp>
        <p:nvSpPr>
          <p:cNvPr id="3" name="Подзаголовок 2"/>
          <p:cNvSpPr>
            <a:spLocks noGrp="1"/>
          </p:cNvSpPr>
          <p:nvPr>
            <p:ph type="subTitle" idx="1"/>
          </p:nvPr>
        </p:nvSpPr>
        <p:spPr>
          <a:xfrm>
            <a:off x="1371600" y="3068960"/>
            <a:ext cx="3488432" cy="2569840"/>
          </a:xfrm>
        </p:spPr>
        <p:txBody>
          <a:bodyPr>
            <a:normAutofit lnSpcReduction="10000"/>
          </a:bodyPr>
          <a:lstStyle/>
          <a:p>
            <a:pPr>
              <a:spcBef>
                <a:spcPts val="650"/>
              </a:spcBef>
              <a:tabLst>
                <a:tab pos="0" algn="l"/>
                <a:tab pos="457200" algn="l"/>
                <a:tab pos="914400" algn="l"/>
                <a:tab pos="1371600" algn="l"/>
                <a:tab pos="1828800" algn="l"/>
                <a:tab pos="2286000" algn="l"/>
                <a:tab pos="2743200" algn="l"/>
                <a:tab pos="3200400" algn="l"/>
                <a:tab pos="3657600" algn="l"/>
                <a:tab pos="4114800" algn="l"/>
              </a:tabLst>
            </a:pPr>
            <a:r>
              <a:rPr lang="en-US" altLang="ru-RU" dirty="0">
                <a:solidFill>
                  <a:srgbClr val="00B050"/>
                </a:solidFill>
              </a:rPr>
              <a:t>МБДОУ </a:t>
            </a:r>
            <a:r>
              <a:rPr lang="ru-RU" altLang="ru-RU" dirty="0" smtClean="0">
                <a:solidFill>
                  <a:srgbClr val="00B050"/>
                </a:solidFill>
              </a:rPr>
              <a:t>№2</a:t>
            </a:r>
          </a:p>
          <a:p>
            <a:pPr>
              <a:spcBef>
                <a:spcPts val="650"/>
              </a:spcBef>
              <a:tabLst>
                <a:tab pos="0" algn="l"/>
                <a:tab pos="457200" algn="l"/>
                <a:tab pos="914400" algn="l"/>
                <a:tab pos="1371600" algn="l"/>
                <a:tab pos="1828800" algn="l"/>
                <a:tab pos="2286000" algn="l"/>
                <a:tab pos="2743200" algn="l"/>
                <a:tab pos="3200400" algn="l"/>
                <a:tab pos="3657600" algn="l"/>
                <a:tab pos="4114800" algn="l"/>
              </a:tabLst>
            </a:pPr>
            <a:r>
              <a:rPr lang="ru-RU" altLang="ru-RU" dirty="0" smtClean="0">
                <a:solidFill>
                  <a:srgbClr val="00B050"/>
                </a:solidFill>
              </a:rPr>
              <a:t>Группа «Солнышко»</a:t>
            </a:r>
            <a:endParaRPr lang="ru-RU" altLang="ru-RU" dirty="0">
              <a:solidFill>
                <a:srgbClr val="00B050"/>
              </a:solidFill>
            </a:endParaRPr>
          </a:p>
          <a:p>
            <a:pPr>
              <a:spcBef>
                <a:spcPts val="650"/>
              </a:spcBef>
              <a:tabLst>
                <a:tab pos="0" algn="l"/>
                <a:tab pos="457200" algn="l"/>
                <a:tab pos="914400" algn="l"/>
                <a:tab pos="1371600" algn="l"/>
                <a:tab pos="1828800" algn="l"/>
                <a:tab pos="2286000" algn="l"/>
                <a:tab pos="2743200" algn="l"/>
                <a:tab pos="3200400" algn="l"/>
                <a:tab pos="3657600" algn="l"/>
                <a:tab pos="4114800" algn="l"/>
              </a:tabLst>
            </a:pPr>
            <a:r>
              <a:rPr lang="ru-RU" altLang="ru-RU" dirty="0" smtClean="0">
                <a:solidFill>
                  <a:srgbClr val="00B050"/>
                </a:solidFill>
              </a:rPr>
              <a:t>2019г</a:t>
            </a:r>
            <a:r>
              <a:rPr lang="ru-RU" altLang="ru-RU" dirty="0">
                <a:solidFill>
                  <a:srgbClr val="00B050"/>
                </a:solidFill>
              </a:rPr>
              <a:t>.</a:t>
            </a:r>
          </a:p>
          <a:p>
            <a:pPr>
              <a:spcBef>
                <a:spcPts val="650"/>
              </a:spcBef>
              <a:tabLst>
                <a:tab pos="0" algn="l"/>
                <a:tab pos="457200" algn="l"/>
                <a:tab pos="914400" algn="l"/>
                <a:tab pos="1371600" algn="l"/>
                <a:tab pos="1828800" algn="l"/>
                <a:tab pos="2286000" algn="l"/>
                <a:tab pos="2743200" algn="l"/>
                <a:tab pos="3200400" algn="l"/>
                <a:tab pos="3657600" algn="l"/>
                <a:tab pos="4114800" algn="l"/>
              </a:tabLst>
            </a:pPr>
            <a:r>
              <a:rPr lang="ru-RU" altLang="ru-RU" dirty="0" smtClean="0">
                <a:solidFill>
                  <a:srgbClr val="00B050"/>
                </a:solidFill>
              </a:rPr>
              <a:t>Овчинникова О.И.</a:t>
            </a:r>
            <a:endParaRPr lang="en-US" altLang="ru-RU" dirty="0">
              <a:solidFill>
                <a:srgbClr val="00B050"/>
              </a:solidFill>
            </a:endParaRPr>
          </a:p>
          <a:p>
            <a:endParaRPr lang="ru-RU" dirty="0"/>
          </a:p>
        </p:txBody>
      </p:sp>
    </p:spTree>
    <p:extLst>
      <p:ext uri="{BB962C8B-B14F-4D97-AF65-F5344CB8AC3E}">
        <p14:creationId xmlns:p14="http://schemas.microsoft.com/office/powerpoint/2010/main" val="3832832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zzz\Desktop\20181106_0712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67" y="622536"/>
            <a:ext cx="2517970" cy="40287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4685" y="5013176"/>
            <a:ext cx="8496944" cy="2185214"/>
          </a:xfrm>
          <a:prstGeom prst="rect">
            <a:avLst/>
          </a:prstGeom>
          <a:noFill/>
        </p:spPr>
        <p:txBody>
          <a:bodyPr wrap="square" rtlCol="0">
            <a:spAutoFit/>
          </a:bodyPr>
          <a:lstStyle/>
          <a:p>
            <a:pPr algn="ctr"/>
            <a:r>
              <a:rPr lang="ru-RU" sz="2000" dirty="0" smtClean="0"/>
              <a:t>Студия театра «В мире сказок»</a:t>
            </a:r>
          </a:p>
          <a:p>
            <a:r>
              <a:rPr lang="ru-RU" sz="2000" dirty="0">
                <a:solidFill>
                  <a:srgbClr val="111111"/>
                </a:solidFill>
                <a:latin typeface="Arial"/>
              </a:rPr>
              <a:t>В театре дошкольники раскрываются, демонстрируя неожиданные грани своего характера. Дети - большие артисты, поэтому с радостью участвуют в постановках и с удовольствием выступают в роли зрителей.</a:t>
            </a:r>
          </a:p>
          <a:p>
            <a:r>
              <a:rPr lang="ru-RU" dirty="0"/>
              <a:t/>
            </a:r>
            <a:br>
              <a:rPr lang="ru-RU" dirty="0"/>
            </a:br>
            <a:endParaRPr lang="ru-RU" dirty="0"/>
          </a:p>
        </p:txBody>
      </p:sp>
      <p:pic>
        <p:nvPicPr>
          <p:cNvPr id="4099" name="Picture 3" descr="C:\Users\zzz\Desktop\20181102_1017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75" t="10416" r="4118" b="12931"/>
          <a:stretch/>
        </p:blipFill>
        <p:spPr bwMode="auto">
          <a:xfrm>
            <a:off x="2771800" y="83608"/>
            <a:ext cx="5145206" cy="245659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zzz\Desktop\detsad-539709-1485219720.jpg"/>
          <p:cNvPicPr>
            <a:picLocks noChangeAspect="1" noChangeArrowheads="1"/>
          </p:cNvPicPr>
          <p:nvPr/>
        </p:nvPicPr>
        <p:blipFill rotWithShape="1">
          <a:blip r:embed="rId4">
            <a:extLst>
              <a:ext uri="{28A0092B-C50C-407E-A947-70E740481C1C}">
                <a14:useLocalDpi xmlns:a14="http://schemas.microsoft.com/office/drawing/2010/main" val="0"/>
              </a:ext>
            </a:extLst>
          </a:blip>
          <a:srcRect l="32614" r="8608" b="6117"/>
          <a:stretch/>
        </p:blipFill>
        <p:spPr bwMode="auto">
          <a:xfrm>
            <a:off x="2794933" y="2636913"/>
            <a:ext cx="4205313"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73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zzz\Desktop\20180928_1028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2313689"/>
            <a:ext cx="2398769" cy="426447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www.maam.ru/upload/blogs/detsad-539709-148521988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TextBox 2"/>
          <p:cNvSpPr txBox="1"/>
          <p:nvPr/>
        </p:nvSpPr>
        <p:spPr>
          <a:xfrm>
            <a:off x="460374" y="189220"/>
            <a:ext cx="8360097" cy="2862322"/>
          </a:xfrm>
          <a:prstGeom prst="rect">
            <a:avLst/>
          </a:prstGeom>
          <a:noFill/>
        </p:spPr>
        <p:txBody>
          <a:bodyPr wrap="square" rtlCol="0">
            <a:spAutoFit/>
          </a:bodyPr>
          <a:lstStyle/>
          <a:p>
            <a:pPr algn="ctr"/>
            <a:r>
              <a:rPr lang="ru-RU" sz="2400" dirty="0" smtClean="0"/>
              <a:t>Центр сюжетно-ролевых игр «</a:t>
            </a:r>
            <a:r>
              <a:rPr lang="ru-RU" sz="2400" dirty="0" err="1" smtClean="0"/>
              <a:t>Игралочка</a:t>
            </a:r>
            <a:r>
              <a:rPr lang="ru-RU" sz="2400" dirty="0" smtClean="0"/>
              <a:t>»</a:t>
            </a:r>
          </a:p>
          <a:p>
            <a:r>
              <a:rPr lang="ru-RU" sz="2000" dirty="0">
                <a:solidFill>
                  <a:srgbClr val="111111"/>
                </a:solidFill>
                <a:latin typeface="Arial"/>
              </a:rPr>
              <a:t>В жизни ребенка дошкольного возраста игра занимает одно из ведущих мест. Сюжетно-ролевая игра – подлинная социальная практика ребенка, его реальная жизнь в обществе сверстников. Для развития игровой деятельности необходимо создать предметно-развивающую среду, соответствующую возрасту детей и тематике планируемых сюжетно-ролевых игр.</a:t>
            </a:r>
          </a:p>
          <a:p>
            <a:r>
              <a:rPr lang="ru-RU" dirty="0"/>
              <a:t/>
            </a:r>
            <a:br>
              <a:rPr lang="ru-RU" dirty="0"/>
            </a:br>
            <a:endParaRPr lang="ru-RU" dirty="0"/>
          </a:p>
        </p:txBody>
      </p:sp>
      <p:sp>
        <p:nvSpPr>
          <p:cNvPr id="4" name="AutoShape 6" descr="https://www.maam.ru/upload/blogs/detsad-539709-1485219856.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https://www.maam.ru/upload/blogs/detsad-539709-1485219856.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273" name="Picture 9" descr="C:\Users\zzz\Desktop\detsad-539709-1485219856.jpg"/>
          <p:cNvPicPr>
            <a:picLocks noChangeAspect="1" noChangeArrowheads="1"/>
          </p:cNvPicPr>
          <p:nvPr/>
        </p:nvPicPr>
        <p:blipFill rotWithShape="1">
          <a:blip r:embed="rId3">
            <a:extLst>
              <a:ext uri="{28A0092B-C50C-407E-A947-70E740481C1C}">
                <a14:useLocalDpi xmlns:a14="http://schemas.microsoft.com/office/drawing/2010/main" val="0"/>
              </a:ext>
            </a:extLst>
          </a:blip>
          <a:srcRect l="8403" r="2868" b="11038"/>
          <a:stretch/>
        </p:blipFill>
        <p:spPr bwMode="auto">
          <a:xfrm>
            <a:off x="291863" y="2989987"/>
            <a:ext cx="5345516" cy="300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479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8470" y="178935"/>
            <a:ext cx="7488832" cy="738664"/>
          </a:xfrm>
          <a:prstGeom prst="rect">
            <a:avLst/>
          </a:prstGeom>
          <a:noFill/>
        </p:spPr>
        <p:txBody>
          <a:bodyPr wrap="square" rtlCol="0">
            <a:spAutoFit/>
          </a:bodyPr>
          <a:lstStyle/>
          <a:p>
            <a:pPr algn="ctr"/>
            <a:r>
              <a:rPr lang="ru-RU" sz="2400" dirty="0"/>
              <a:t>Центр искусства и творчества «Умелые ручки</a:t>
            </a:r>
            <a:r>
              <a:rPr lang="ru-RU" sz="2400" dirty="0" smtClean="0"/>
              <a:t>»</a:t>
            </a:r>
          </a:p>
          <a:p>
            <a:pPr algn="ctr"/>
            <a:endParaRPr lang="ru-RU" dirty="0"/>
          </a:p>
        </p:txBody>
      </p:sp>
      <p:pic>
        <p:nvPicPr>
          <p:cNvPr id="5122" name="Picture 2" descr="C:\Users\zzz\Desktop\detsad-677395-1479022010.jpg"/>
          <p:cNvPicPr>
            <a:picLocks noChangeAspect="1" noChangeArrowheads="1"/>
          </p:cNvPicPr>
          <p:nvPr/>
        </p:nvPicPr>
        <p:blipFill rotWithShape="1">
          <a:blip r:embed="rId2">
            <a:extLst>
              <a:ext uri="{28A0092B-C50C-407E-A947-70E740481C1C}">
                <a14:useLocalDpi xmlns:a14="http://schemas.microsoft.com/office/drawing/2010/main" val="0"/>
              </a:ext>
            </a:extLst>
          </a:blip>
          <a:srcRect r="4976" b="3354"/>
          <a:stretch/>
        </p:blipFill>
        <p:spPr bwMode="auto">
          <a:xfrm>
            <a:off x="251520" y="908720"/>
            <a:ext cx="3768176" cy="51125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83968" y="1050995"/>
            <a:ext cx="4608512" cy="3539430"/>
          </a:xfrm>
          <a:prstGeom prst="rect">
            <a:avLst/>
          </a:prstGeom>
          <a:noFill/>
        </p:spPr>
        <p:txBody>
          <a:bodyPr wrap="square" rtlCol="0">
            <a:spAutoFit/>
          </a:bodyPr>
          <a:lstStyle/>
          <a:p>
            <a:r>
              <a:rPr lang="ru-RU" sz="2800" dirty="0" smtClean="0"/>
              <a:t>В распоряжении детей акварель, кисти, карандаши, бумага разного размера, раскраски, трафареты. </a:t>
            </a:r>
            <a:r>
              <a:rPr lang="ru-RU" sz="2800" dirty="0"/>
              <a:t>З</a:t>
            </a:r>
            <a:r>
              <a:rPr lang="ru-RU" sz="2800" dirty="0" smtClean="0"/>
              <a:t>десь дети могут рисовать и раскрашивать, к данному центру имеется свободный доступ</a:t>
            </a:r>
            <a:endParaRPr lang="ru-RU" sz="2800" dirty="0"/>
          </a:p>
        </p:txBody>
      </p:sp>
    </p:spTree>
    <p:extLst>
      <p:ext uri="{BB962C8B-B14F-4D97-AF65-F5344CB8AC3E}">
        <p14:creationId xmlns:p14="http://schemas.microsoft.com/office/powerpoint/2010/main" val="2708183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2429"/>
            <a:ext cx="8208912" cy="800219"/>
          </a:xfrm>
          <a:prstGeom prst="rect">
            <a:avLst/>
          </a:prstGeom>
          <a:noFill/>
        </p:spPr>
        <p:txBody>
          <a:bodyPr wrap="square" rtlCol="0">
            <a:spAutoFit/>
          </a:bodyPr>
          <a:lstStyle/>
          <a:p>
            <a:pPr algn="ctr"/>
            <a:r>
              <a:rPr lang="ru-RU" sz="2800" dirty="0" smtClean="0"/>
              <a:t>Центр «Исследовательской деятельности»</a:t>
            </a:r>
          </a:p>
          <a:p>
            <a:endParaRPr lang="ru-RU" dirty="0"/>
          </a:p>
        </p:txBody>
      </p:sp>
      <p:pic>
        <p:nvPicPr>
          <p:cNvPr id="6148" name="Picture 4" descr="https://www.maam.ru/upload/blogs/detsad-1392108-1526492386.jpg"/>
          <p:cNvPicPr>
            <a:picLocks noChangeAspect="1" noChangeArrowheads="1"/>
          </p:cNvPicPr>
          <p:nvPr/>
        </p:nvPicPr>
        <p:blipFill rotWithShape="1">
          <a:blip r:embed="rId2">
            <a:extLst>
              <a:ext uri="{28A0092B-C50C-407E-A947-70E740481C1C}">
                <a14:useLocalDpi xmlns:a14="http://schemas.microsoft.com/office/drawing/2010/main" val="0"/>
              </a:ext>
            </a:extLst>
          </a:blip>
          <a:srcRect t="3462" r="6061" b="15001"/>
          <a:stretch/>
        </p:blipFill>
        <p:spPr bwMode="auto">
          <a:xfrm>
            <a:off x="4506469" y="2265465"/>
            <a:ext cx="4572680" cy="297527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Ð Ð°Ð·Ð²Ð¸Ð²Ð°ÑÑÐ°Ñ ÑÑÐµÐ´Ð° Ð´Ð»Ñ Ð¸ÑÑÐ»ÐµÐ´Ð¾Ð²Ð°ÑÐµÐ»ÑÑÐºÐ¾Ð¹ Ð´ÐµÑÑÐµÐ»ÑÐ½Ð¾ÑÑÐ¸ Ð´Ð¾ÑÐºÐ¾Ð»ÑÐ½Ð¸ÐºÐ¾Ð²"/>
          <p:cNvPicPr>
            <a:picLocks noChangeAspect="1" noChangeArrowheads="1"/>
          </p:cNvPicPr>
          <p:nvPr/>
        </p:nvPicPr>
        <p:blipFill rotWithShape="1">
          <a:blip r:embed="rId3">
            <a:extLst>
              <a:ext uri="{28A0092B-C50C-407E-A947-70E740481C1C}">
                <a14:useLocalDpi xmlns:a14="http://schemas.microsoft.com/office/drawing/2010/main" val="0"/>
              </a:ext>
            </a:extLst>
          </a:blip>
          <a:srcRect b="15979"/>
          <a:stretch/>
        </p:blipFill>
        <p:spPr bwMode="auto">
          <a:xfrm>
            <a:off x="98394" y="602056"/>
            <a:ext cx="4316513" cy="271872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4621" y="3327963"/>
            <a:ext cx="4316513" cy="3416320"/>
          </a:xfrm>
          <a:prstGeom prst="rect">
            <a:avLst/>
          </a:prstGeom>
        </p:spPr>
        <p:txBody>
          <a:bodyPr wrap="square">
            <a:spAutoFit/>
          </a:bodyPr>
          <a:lstStyle/>
          <a:p>
            <a:r>
              <a:rPr lang="ru-RU" sz="2400" dirty="0" smtClean="0">
                <a:solidFill>
                  <a:srgbClr val="111111"/>
                </a:solidFill>
                <a:latin typeface="Arial"/>
              </a:rPr>
              <a:t>Исследовательская </a:t>
            </a:r>
            <a:r>
              <a:rPr lang="ru-RU" sz="2400" dirty="0">
                <a:solidFill>
                  <a:srgbClr val="111111"/>
                </a:solidFill>
                <a:latin typeface="Arial"/>
              </a:rPr>
              <a:t>деятельность заняла свое место в системе </a:t>
            </a:r>
            <a:r>
              <a:rPr lang="ru-RU" sz="2400" dirty="0" smtClean="0">
                <a:solidFill>
                  <a:srgbClr val="111111"/>
                </a:solidFill>
                <a:latin typeface="Arial"/>
              </a:rPr>
              <a:t>работы </a:t>
            </a:r>
            <a:r>
              <a:rPr lang="ru-RU" sz="2400" dirty="0">
                <a:solidFill>
                  <a:srgbClr val="111111"/>
                </a:solidFill>
                <a:latin typeface="Arial"/>
              </a:rPr>
              <a:t>нашего детского сада, ведь каждый ребенок — маленький исследователь, который с радостью и удивлением открывает для себя окружающий мир.</a:t>
            </a:r>
            <a:endParaRPr lang="ru-RU" sz="2400" dirty="0"/>
          </a:p>
        </p:txBody>
      </p:sp>
    </p:spTree>
    <p:extLst>
      <p:ext uri="{BB962C8B-B14F-4D97-AF65-F5344CB8AC3E}">
        <p14:creationId xmlns:p14="http://schemas.microsoft.com/office/powerpoint/2010/main" val="2252481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332656"/>
            <a:ext cx="7848872" cy="1107996"/>
          </a:xfrm>
          <a:prstGeom prst="rect">
            <a:avLst/>
          </a:prstGeom>
          <a:noFill/>
        </p:spPr>
        <p:txBody>
          <a:bodyPr wrap="square" rtlCol="0">
            <a:spAutoFit/>
          </a:bodyPr>
          <a:lstStyle/>
          <a:p>
            <a:pPr algn="ctr"/>
            <a:r>
              <a:rPr lang="ru-RU" sz="2400" dirty="0" smtClean="0"/>
              <a:t>Огород на окне:</a:t>
            </a:r>
          </a:p>
          <a:p>
            <a:pPr algn="ctr"/>
            <a:r>
              <a:rPr lang="ru-RU" sz="2400" dirty="0"/>
              <a:t>«Посадили огород – посмотрите, что растет».</a:t>
            </a:r>
          </a:p>
          <a:p>
            <a:pPr algn="ctr"/>
            <a:endParaRPr lang="ru-RU" dirty="0"/>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t="26178" b="-1"/>
          <a:stretch/>
        </p:blipFill>
        <p:spPr>
          <a:xfrm>
            <a:off x="251521" y="1294553"/>
            <a:ext cx="4104455" cy="2896158"/>
          </a:xfrm>
          <a:prstGeom prst="rect">
            <a:avLst/>
          </a:prstGeom>
        </p:spPr>
      </p:pic>
      <p:pic>
        <p:nvPicPr>
          <p:cNvPr id="4"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7553" y="1294553"/>
            <a:ext cx="3968765" cy="2976574"/>
          </a:xfrm>
          <a:prstGeom prst="rect">
            <a:avLst/>
          </a:prstGeom>
        </p:spPr>
      </p:pic>
      <p:sp>
        <p:nvSpPr>
          <p:cNvPr id="6" name="Прямоугольник 5"/>
          <p:cNvSpPr/>
          <p:nvPr/>
        </p:nvSpPr>
        <p:spPr>
          <a:xfrm>
            <a:off x="251520" y="4509120"/>
            <a:ext cx="8414797" cy="461665"/>
          </a:xfrm>
          <a:prstGeom prst="rect">
            <a:avLst/>
          </a:prstGeom>
        </p:spPr>
        <p:txBody>
          <a:bodyPr wrap="square">
            <a:spAutoFit/>
          </a:bodyPr>
          <a:lstStyle/>
          <a:p>
            <a:pPr algn="just">
              <a:spcBef>
                <a:spcPct val="20000"/>
              </a:spcBef>
            </a:pPr>
            <a:r>
              <a:rPr lang="ru-RU" sz="2400" dirty="0"/>
              <a:t>Р</a:t>
            </a:r>
            <a:r>
              <a:rPr lang="ru-RU" sz="2400" dirty="0" smtClean="0"/>
              <a:t>асширить </a:t>
            </a:r>
            <a:r>
              <a:rPr lang="ru-RU" sz="2400" dirty="0"/>
              <a:t>знания детей о культурных </a:t>
            </a:r>
            <a:r>
              <a:rPr lang="ru-RU" sz="2400" dirty="0" smtClean="0"/>
              <a:t>растениях </a:t>
            </a:r>
            <a:endParaRPr lang="ru-RU" sz="2400" dirty="0"/>
          </a:p>
        </p:txBody>
      </p:sp>
      <p:sp>
        <p:nvSpPr>
          <p:cNvPr id="8" name="Прямоугольник 7"/>
          <p:cNvSpPr/>
          <p:nvPr/>
        </p:nvSpPr>
        <p:spPr>
          <a:xfrm>
            <a:off x="270492" y="4826675"/>
            <a:ext cx="8693996" cy="1200329"/>
          </a:xfrm>
          <a:prstGeom prst="rect">
            <a:avLst/>
          </a:prstGeom>
        </p:spPr>
        <p:txBody>
          <a:bodyPr wrap="square">
            <a:spAutoFit/>
          </a:bodyPr>
          <a:lstStyle/>
          <a:p>
            <a:pPr lvl="0" algn="just" fontAlgn="base">
              <a:spcBef>
                <a:spcPct val="20000"/>
              </a:spcBef>
              <a:spcAft>
                <a:spcPct val="0"/>
              </a:spcAft>
            </a:pPr>
            <a:r>
              <a:rPr lang="ru-RU" sz="2400" dirty="0" smtClean="0">
                <a:cs typeface="Arial" panose="020B0604020202020204" pitchFamily="34" charset="0"/>
              </a:rPr>
              <a:t>Продолжить </a:t>
            </a:r>
            <a:r>
              <a:rPr lang="ru-RU" sz="2400" dirty="0">
                <a:cs typeface="Arial" panose="020B0604020202020204" pitchFamily="34" charset="0"/>
              </a:rPr>
              <a:t>знакомить детей с особенностями выращивания культурных растений (лук,  огурцы,). </a:t>
            </a:r>
            <a:r>
              <a:rPr lang="ru-RU" sz="2400" dirty="0" smtClean="0">
                <a:cs typeface="Arial" panose="020B0604020202020204" pitchFamily="34" charset="0"/>
              </a:rPr>
              <a:t>Воспитать </a:t>
            </a:r>
            <a:r>
              <a:rPr lang="ru-RU" sz="2400" dirty="0">
                <a:cs typeface="Arial" panose="020B0604020202020204" pitchFamily="34" charset="0"/>
              </a:rPr>
              <a:t>у детей </a:t>
            </a:r>
            <a:r>
              <a:rPr lang="ru-RU" sz="2400" dirty="0" smtClean="0">
                <a:cs typeface="Arial" panose="020B0604020202020204" pitchFamily="34" charset="0"/>
              </a:rPr>
              <a:t>любовь </a:t>
            </a:r>
            <a:r>
              <a:rPr lang="ru-RU" sz="2400" dirty="0">
                <a:cs typeface="Arial" panose="020B0604020202020204" pitchFamily="34" charset="0"/>
              </a:rPr>
              <a:t>к природе, </a:t>
            </a:r>
            <a:r>
              <a:rPr lang="ru-RU" sz="2400" dirty="0" smtClean="0">
                <a:cs typeface="Arial" panose="020B0604020202020204" pitchFamily="34" charset="0"/>
              </a:rPr>
              <a:t>создать </a:t>
            </a:r>
            <a:r>
              <a:rPr lang="ru-RU" sz="2400" dirty="0">
                <a:cs typeface="Arial" panose="020B0604020202020204" pitchFamily="34" charset="0"/>
              </a:rPr>
              <a:t>в группе </a:t>
            </a:r>
            <a:r>
              <a:rPr lang="ru-RU" sz="2400" dirty="0" smtClean="0">
                <a:cs typeface="Arial" panose="020B0604020202020204" pitchFamily="34" charset="0"/>
              </a:rPr>
              <a:t>огород </a:t>
            </a:r>
            <a:r>
              <a:rPr lang="ru-RU" sz="2400" dirty="0">
                <a:cs typeface="Arial" panose="020B0604020202020204" pitchFamily="34" charset="0"/>
              </a:rPr>
              <a:t>на подоконнике.</a:t>
            </a:r>
          </a:p>
        </p:txBody>
      </p:sp>
    </p:spTree>
    <p:extLst>
      <p:ext uri="{BB962C8B-B14F-4D97-AF65-F5344CB8AC3E}">
        <p14:creationId xmlns:p14="http://schemas.microsoft.com/office/powerpoint/2010/main" val="3886637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8424936" cy="1631216"/>
          </a:xfrm>
          <a:prstGeom prst="rect">
            <a:avLst/>
          </a:prstGeom>
          <a:noFill/>
        </p:spPr>
        <p:txBody>
          <a:bodyPr wrap="square" rtlCol="0">
            <a:spAutoFit/>
          </a:bodyPr>
          <a:lstStyle/>
          <a:p>
            <a:r>
              <a:rPr lang="ru-RU" sz="2000" dirty="0"/>
              <a:t>Пребывание детей на свежем воздухе имеет большое значение для физического развития. На прогулке дети играют, развивается их двигательная активность. Но кроме этого прогулка способствует умственному воспитанию. Во время пребывания на участке или на улице дети получают много новых впечатлений и знаний об окружающем мире.</a:t>
            </a:r>
          </a:p>
        </p:txBody>
      </p:sp>
      <p:pic>
        <p:nvPicPr>
          <p:cNvPr id="1026" name="Picture 2" descr="C:\Users\zzz\Desktop\20180829_1234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124" y="1988840"/>
            <a:ext cx="4427984" cy="33209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zzz\Desktop\20180829_1241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262911"/>
            <a:ext cx="4001364" cy="300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231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04664"/>
            <a:ext cx="8712968" cy="4093428"/>
          </a:xfrm>
          <a:prstGeom prst="rect">
            <a:avLst/>
          </a:prstGeom>
          <a:noFill/>
        </p:spPr>
        <p:txBody>
          <a:bodyPr wrap="square" rtlCol="0">
            <a:spAutoFit/>
          </a:bodyPr>
          <a:lstStyle/>
          <a:p>
            <a:r>
              <a:rPr lang="ru-RU" sz="3600" dirty="0" smtClean="0">
                <a:solidFill>
                  <a:srgbClr val="111111"/>
                </a:solidFill>
                <a:latin typeface="Arial"/>
              </a:rPr>
              <a:t> </a:t>
            </a:r>
            <a:r>
              <a:rPr lang="ru-RU" sz="2800" dirty="0">
                <a:solidFill>
                  <a:srgbClr val="111111"/>
                </a:solidFill>
                <a:latin typeface="Arial"/>
              </a:rPr>
              <a:t>Результатом создания предметно-развивающей среды стало то, что появилась возможность приобщать всех воспитанников к активной самостоятельной деятельности. Разнообразие предметного содержания, доступность и удобство размещения материалов способствовало тому, что каждый ребёнок может теперь выбирать занятие по интересам в любом центре. Дети с удовольствием посещают детский сад.</a:t>
            </a:r>
            <a:endParaRPr lang="ru-RU" sz="2800" dirty="0"/>
          </a:p>
        </p:txBody>
      </p:sp>
    </p:spTree>
    <p:extLst>
      <p:ext uri="{BB962C8B-B14F-4D97-AF65-F5344CB8AC3E}">
        <p14:creationId xmlns:p14="http://schemas.microsoft.com/office/powerpoint/2010/main" val="100602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8424936" cy="5262979"/>
          </a:xfrm>
          <a:prstGeom prst="rect">
            <a:avLst/>
          </a:prstGeom>
          <a:noFill/>
        </p:spPr>
        <p:txBody>
          <a:bodyPr wrap="square" rtlCol="0">
            <a:spAutoFit/>
          </a:bodyPr>
          <a:lstStyle/>
          <a:p>
            <a:r>
              <a:rPr lang="ru-RU" sz="2400" dirty="0" smtClean="0"/>
              <a:t>Цель: Как </a:t>
            </a:r>
            <a:r>
              <a:rPr lang="ru-RU" sz="2400" dirty="0"/>
              <a:t>известно, основной формой работы с дошкольниками и ведущим видом деятельности для них, является игра. Именно поэтому мы, педагоги, испытываем повышенный интерес к </a:t>
            </a:r>
            <a:r>
              <a:rPr lang="ru-RU" sz="2400" dirty="0" smtClean="0"/>
              <a:t>насыщению </a:t>
            </a:r>
            <a:r>
              <a:rPr lang="ru-RU" sz="2400" dirty="0"/>
              <a:t>и обновлению предметно-развивающей среды в ДОУ. Предметно-развивающая среда в моей группе организуется так, чтобы каждый ребенок имел возможность свободно заниматься любимым делом. Активный сектор занимает самую большую площадь в групповой комнате. Все части группового пространства имеют условные границы, в зависимости от конкретных задач момента. Форма и дизайн предметного окружения </a:t>
            </a:r>
            <a:r>
              <a:rPr lang="ru-RU" sz="2400" dirty="0" smtClean="0"/>
              <a:t>ориентированы </a:t>
            </a:r>
            <a:r>
              <a:rPr lang="ru-RU" sz="2400" dirty="0"/>
              <a:t>на безопасность и возраст детей. Дошкольники знают, где взять необходимый материал для любимой деятельности и атрибуты для игр.</a:t>
            </a:r>
          </a:p>
        </p:txBody>
      </p:sp>
    </p:spTree>
    <p:extLst>
      <p:ext uri="{BB962C8B-B14F-4D97-AF65-F5344CB8AC3E}">
        <p14:creationId xmlns:p14="http://schemas.microsoft.com/office/powerpoint/2010/main" val="2530403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zzz\Desktop\20180910_1417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284984"/>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zzz\Desktop\20180910_1419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85"/>
            <a:ext cx="4679504" cy="32560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32040" y="260648"/>
            <a:ext cx="4032448" cy="4031873"/>
          </a:xfrm>
          <a:prstGeom prst="rect">
            <a:avLst/>
          </a:prstGeom>
          <a:noFill/>
        </p:spPr>
        <p:txBody>
          <a:bodyPr wrap="square" rtlCol="0">
            <a:spAutoFit/>
          </a:bodyPr>
          <a:lstStyle/>
          <a:p>
            <a:r>
              <a:rPr lang="ru-RU" sz="3200" dirty="0" smtClean="0"/>
              <a:t>«Патриотический уголок воспитания»</a:t>
            </a:r>
          </a:p>
          <a:p>
            <a:r>
              <a:rPr lang="ru-RU" sz="3200" dirty="0" smtClean="0"/>
              <a:t>В центре находятся: символика страны края, родного села, литература по патриотическому воспитанию.</a:t>
            </a:r>
            <a:endParaRPr lang="ru-RU" sz="3200" dirty="0"/>
          </a:p>
        </p:txBody>
      </p:sp>
    </p:spTree>
    <p:extLst>
      <p:ext uri="{BB962C8B-B14F-4D97-AF65-F5344CB8AC3E}">
        <p14:creationId xmlns:p14="http://schemas.microsoft.com/office/powerpoint/2010/main" val="220125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865843"/>
            <a:ext cx="8712968" cy="2000548"/>
          </a:xfrm>
          <a:prstGeom prst="rect">
            <a:avLst/>
          </a:prstGeom>
          <a:noFill/>
        </p:spPr>
        <p:txBody>
          <a:bodyPr wrap="square" rtlCol="0">
            <a:spAutoFit/>
          </a:bodyPr>
          <a:lstStyle/>
          <a:p>
            <a:r>
              <a:rPr lang="ru-RU" sz="2400" dirty="0" smtClean="0"/>
              <a:t>Здесь ребенок может погрузиться в волшебный мир книг. Дети с удовольствием рассматривают  красочные иллюстрации любимых книг, пересказывают понравившиеся сказки , а так же в литературном центре можно организовать выставку произведений того или иного автора</a:t>
            </a:r>
            <a:r>
              <a:rPr lang="ru-RU" sz="2800" dirty="0" smtClean="0"/>
              <a:t>.</a:t>
            </a:r>
            <a:endParaRPr lang="ru-RU" sz="2800" dirty="0"/>
          </a:p>
        </p:txBody>
      </p:sp>
      <p:pic>
        <p:nvPicPr>
          <p:cNvPr id="1026" name="Picture 2" descr="C:\Users\zzz\Desktop\kartinki-geroev-skazok-600x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620688"/>
            <a:ext cx="6192688" cy="4114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15616" y="11219"/>
            <a:ext cx="6840760" cy="523220"/>
          </a:xfrm>
          <a:prstGeom prst="rect">
            <a:avLst/>
          </a:prstGeom>
        </p:spPr>
        <p:txBody>
          <a:bodyPr wrap="square">
            <a:spAutoFit/>
          </a:bodyPr>
          <a:lstStyle/>
          <a:p>
            <a:pPr lvl="0" algn="ctr"/>
            <a:r>
              <a:rPr lang="ru-RU" sz="2800" dirty="0">
                <a:solidFill>
                  <a:prstClr val="black"/>
                </a:solidFill>
              </a:rPr>
              <a:t>Центр книги «Книжный дом»</a:t>
            </a:r>
          </a:p>
        </p:txBody>
      </p:sp>
    </p:spTree>
    <p:extLst>
      <p:ext uri="{BB962C8B-B14F-4D97-AF65-F5344CB8AC3E}">
        <p14:creationId xmlns:p14="http://schemas.microsoft.com/office/powerpoint/2010/main" val="316607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zzz\Desktop\20181031_1711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372272"/>
            <a:ext cx="5472608" cy="30783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0835" y="101823"/>
            <a:ext cx="7920880" cy="461665"/>
          </a:xfrm>
          <a:prstGeom prst="rect">
            <a:avLst/>
          </a:prstGeom>
          <a:noFill/>
        </p:spPr>
        <p:txBody>
          <a:bodyPr wrap="square" rtlCol="0">
            <a:spAutoFit/>
          </a:bodyPr>
          <a:lstStyle/>
          <a:p>
            <a:pPr algn="ctr"/>
            <a:r>
              <a:rPr lang="ru-RU" sz="2400" dirty="0" smtClean="0"/>
              <a:t>Центр «Дидактических игр»</a:t>
            </a:r>
            <a:endParaRPr lang="ru-RU" sz="2400" dirty="0"/>
          </a:p>
        </p:txBody>
      </p:sp>
      <p:sp>
        <p:nvSpPr>
          <p:cNvPr id="3" name="TextBox 2"/>
          <p:cNvSpPr txBox="1"/>
          <p:nvPr/>
        </p:nvSpPr>
        <p:spPr>
          <a:xfrm>
            <a:off x="395536" y="5517232"/>
            <a:ext cx="8424936" cy="954107"/>
          </a:xfrm>
          <a:prstGeom prst="rect">
            <a:avLst/>
          </a:prstGeom>
          <a:noFill/>
        </p:spPr>
        <p:txBody>
          <a:bodyPr wrap="square" rtlCol="0">
            <a:spAutoFit/>
          </a:bodyPr>
          <a:lstStyle/>
          <a:p>
            <a:r>
              <a:rPr lang="ru-RU" sz="2800" dirty="0" smtClean="0"/>
              <a:t>Ребята по интересам находят себе любимые игры и с удовольствием проводят время.</a:t>
            </a:r>
            <a:endParaRPr lang="ru-RU" sz="2800" dirty="0"/>
          </a:p>
        </p:txBody>
      </p:sp>
      <p:pic>
        <p:nvPicPr>
          <p:cNvPr id="5123" name="Picture 3" descr="C:\Users\zzz\Desktop\20181106_1648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736859"/>
            <a:ext cx="2664296" cy="473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344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zzz\Desktop\20181102_1714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441" y="476672"/>
            <a:ext cx="3290562" cy="58498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80427" y="5110"/>
            <a:ext cx="4968552" cy="3139321"/>
          </a:xfrm>
          <a:prstGeom prst="rect">
            <a:avLst/>
          </a:prstGeom>
          <a:noFill/>
        </p:spPr>
        <p:txBody>
          <a:bodyPr wrap="square" rtlCol="0">
            <a:spAutoFit/>
          </a:bodyPr>
          <a:lstStyle/>
          <a:p>
            <a:pPr algn="ctr"/>
            <a:r>
              <a:rPr lang="ru-RU" dirty="0" smtClean="0"/>
              <a:t>Центр «строительно-конструктивных игр»</a:t>
            </a:r>
          </a:p>
          <a:p>
            <a:r>
              <a:rPr lang="ru-RU" dirty="0">
                <a:solidFill>
                  <a:srgbClr val="111111"/>
                </a:solidFill>
                <a:latin typeface="Arial"/>
              </a:rPr>
              <a:t>Эта в основном место для мальчишек. Здесь очень много различного строительного материала (конструктор различного вида, деревянный и крупный пластмассовый </a:t>
            </a:r>
            <a:r>
              <a:rPr lang="ru-RU" dirty="0" smtClean="0">
                <a:solidFill>
                  <a:srgbClr val="111111"/>
                </a:solidFill>
                <a:latin typeface="Arial"/>
              </a:rPr>
              <a:t>конструктор-</a:t>
            </a:r>
            <a:r>
              <a:rPr lang="ru-RU" dirty="0" err="1" smtClean="0">
                <a:solidFill>
                  <a:srgbClr val="111111"/>
                </a:solidFill>
                <a:latin typeface="Arial"/>
              </a:rPr>
              <a:t>лего</a:t>
            </a:r>
            <a:r>
              <a:rPr lang="ru-RU" dirty="0" smtClean="0">
                <a:solidFill>
                  <a:srgbClr val="111111"/>
                </a:solidFill>
                <a:latin typeface="Arial"/>
              </a:rPr>
              <a:t>. Здесь </a:t>
            </a:r>
            <a:r>
              <a:rPr lang="ru-RU" dirty="0">
                <a:solidFill>
                  <a:srgbClr val="111111"/>
                </a:solidFill>
                <a:latin typeface="Arial"/>
              </a:rPr>
              <a:t>мальчишки воплощают свои замыслы. Конструктор можно перемещать в любое место группы и организовывать деятельность как с подгруппой, так и индивидуально.</a:t>
            </a:r>
            <a:endParaRPr lang="ru-RU" dirty="0"/>
          </a:p>
        </p:txBody>
      </p:sp>
      <p:pic>
        <p:nvPicPr>
          <p:cNvPr id="2050" name="Picture 2" descr="C:\Users\zzz\Desktop\detsad-355513-1474472384.jpg"/>
          <p:cNvPicPr>
            <a:picLocks noChangeAspect="1" noChangeArrowheads="1"/>
          </p:cNvPicPr>
          <p:nvPr/>
        </p:nvPicPr>
        <p:blipFill rotWithShape="1">
          <a:blip r:embed="rId3">
            <a:extLst>
              <a:ext uri="{28A0092B-C50C-407E-A947-70E740481C1C}">
                <a14:useLocalDpi xmlns:a14="http://schemas.microsoft.com/office/drawing/2010/main" val="0"/>
              </a:ext>
            </a:extLst>
          </a:blip>
          <a:srcRect r="3724" b="4686"/>
          <a:stretch/>
        </p:blipFill>
        <p:spPr bwMode="auto">
          <a:xfrm>
            <a:off x="3699191" y="3144431"/>
            <a:ext cx="5131024" cy="363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48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zzz\Desktop\20181106_0742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3440981" cy="6117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39952" y="404664"/>
            <a:ext cx="4680520" cy="3046988"/>
          </a:xfrm>
          <a:prstGeom prst="rect">
            <a:avLst/>
          </a:prstGeom>
          <a:noFill/>
        </p:spPr>
        <p:txBody>
          <a:bodyPr wrap="square" rtlCol="0">
            <a:spAutoFit/>
          </a:bodyPr>
          <a:lstStyle/>
          <a:p>
            <a:pPr algn="ctr"/>
            <a:r>
              <a:rPr lang="ru-RU" sz="2400" dirty="0" smtClean="0"/>
              <a:t>Центр  физического развития «Спортландия»</a:t>
            </a:r>
          </a:p>
          <a:p>
            <a:pPr algn="ctr"/>
            <a:r>
              <a:rPr lang="ru-RU" sz="2400" dirty="0">
                <a:solidFill>
                  <a:srgbClr val="111111"/>
                </a:solidFill>
                <a:latin typeface="Arial"/>
              </a:rPr>
              <a:t>Этот центр направлен на оптимизацию двигательной активности детей, развитие двигательных качеств и способностей. Он пользуется популярностью у детей.</a:t>
            </a:r>
            <a:endParaRPr lang="ru-RU" sz="2400" dirty="0"/>
          </a:p>
        </p:txBody>
      </p:sp>
    </p:spTree>
    <p:extLst>
      <p:ext uri="{BB962C8B-B14F-4D97-AF65-F5344CB8AC3E}">
        <p14:creationId xmlns:p14="http://schemas.microsoft.com/office/powerpoint/2010/main" val="1981467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zzz\Desktop\20181109_1610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3508488" cy="62373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39952" y="404664"/>
            <a:ext cx="4680520" cy="1938992"/>
          </a:xfrm>
          <a:prstGeom prst="rect">
            <a:avLst/>
          </a:prstGeom>
          <a:noFill/>
        </p:spPr>
        <p:txBody>
          <a:bodyPr wrap="square" rtlCol="0">
            <a:spAutoFit/>
          </a:bodyPr>
          <a:lstStyle/>
          <a:p>
            <a:pPr algn="ctr"/>
            <a:r>
              <a:rPr lang="ru-RU" sz="2400" dirty="0" smtClean="0"/>
              <a:t>«Музыкальный центр»</a:t>
            </a:r>
          </a:p>
          <a:p>
            <a:pPr algn="ctr"/>
            <a:r>
              <a:rPr lang="ru-RU" sz="2400" dirty="0" smtClean="0"/>
              <a:t>Ребята по интересам выбирают себе музыкальный инструмент и играют с ним, с удовольствием проводят время в этом центре</a:t>
            </a:r>
            <a:endParaRPr lang="ru-RU" sz="2400" dirty="0"/>
          </a:p>
        </p:txBody>
      </p:sp>
    </p:spTree>
    <p:extLst>
      <p:ext uri="{BB962C8B-B14F-4D97-AF65-F5344CB8AC3E}">
        <p14:creationId xmlns:p14="http://schemas.microsoft.com/office/powerpoint/2010/main" val="1820712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www.maam.ru/upload/blogs/detsad-539709-1485220448.jpg"/>
          <p:cNvPicPr>
            <a:picLocks noChangeAspect="1" noChangeArrowheads="1"/>
          </p:cNvPicPr>
          <p:nvPr/>
        </p:nvPicPr>
        <p:blipFill rotWithShape="1">
          <a:blip r:embed="rId2">
            <a:extLst>
              <a:ext uri="{28A0092B-C50C-407E-A947-70E740481C1C}">
                <a14:useLocalDpi xmlns:a14="http://schemas.microsoft.com/office/drawing/2010/main" val="0"/>
              </a:ext>
            </a:extLst>
          </a:blip>
          <a:srcRect l="2420" t="3075" r="5604" b="6477"/>
          <a:stretch/>
        </p:blipFill>
        <p:spPr bwMode="auto">
          <a:xfrm>
            <a:off x="251521" y="902648"/>
            <a:ext cx="4320480" cy="28521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5576" y="292006"/>
            <a:ext cx="7344816" cy="461665"/>
          </a:xfrm>
          <a:prstGeom prst="rect">
            <a:avLst/>
          </a:prstGeom>
          <a:noFill/>
        </p:spPr>
        <p:txBody>
          <a:bodyPr wrap="square" rtlCol="0">
            <a:spAutoFit/>
          </a:bodyPr>
          <a:lstStyle/>
          <a:p>
            <a:pPr algn="ctr"/>
            <a:r>
              <a:rPr lang="ru-RU" sz="2400" dirty="0" smtClean="0"/>
              <a:t>Центр «Воды и песка»</a:t>
            </a:r>
            <a:endParaRPr lang="ru-RU" sz="2400" dirty="0"/>
          </a:p>
        </p:txBody>
      </p:sp>
      <p:sp>
        <p:nvSpPr>
          <p:cNvPr id="3" name="TextBox 2"/>
          <p:cNvSpPr txBox="1"/>
          <p:nvPr/>
        </p:nvSpPr>
        <p:spPr>
          <a:xfrm>
            <a:off x="251521" y="3933056"/>
            <a:ext cx="4464495" cy="1569660"/>
          </a:xfrm>
          <a:prstGeom prst="rect">
            <a:avLst/>
          </a:prstGeom>
          <a:noFill/>
        </p:spPr>
        <p:txBody>
          <a:bodyPr wrap="square" rtlCol="0">
            <a:spAutoFit/>
          </a:bodyPr>
          <a:lstStyle/>
          <a:p>
            <a:r>
              <a:rPr lang="ru-RU" sz="2400" dirty="0" smtClean="0"/>
              <a:t>Дети с удовольствием играют с водой и песком, пускают кораблики, вылепливают разные предметы из формочек.</a:t>
            </a:r>
            <a:endParaRPr lang="ru-RU" sz="2400" dirty="0"/>
          </a:p>
        </p:txBody>
      </p:sp>
      <p:pic>
        <p:nvPicPr>
          <p:cNvPr id="3074" name="Picture 2" descr="C:\Users\zzz\Desktop\detsad-539709-1485220584.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848" b="27722"/>
          <a:stretch/>
        </p:blipFill>
        <p:spPr bwMode="auto">
          <a:xfrm>
            <a:off x="4932040" y="931015"/>
            <a:ext cx="3640584" cy="464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82790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611</Words>
  <Application>Microsoft Office PowerPoint</Application>
  <PresentationFormat>Экран (4:3)</PresentationFormat>
  <Paragraphs>36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Предметно-пространственная среда.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Предметно-пространственная среда.</dc:title>
  <dc:creator>Настя</dc:creator>
  <cp:lastModifiedBy>zzz</cp:lastModifiedBy>
  <cp:revision>17</cp:revision>
  <dcterms:created xsi:type="dcterms:W3CDTF">2019-03-22T13:41:39Z</dcterms:created>
  <dcterms:modified xsi:type="dcterms:W3CDTF">2019-03-23T11:47:44Z</dcterms:modified>
</cp:coreProperties>
</file>